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45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5DC5B261-8843-42D1-AAFC-05E20E2D9B97}" type="datetimeFigureOut">
              <a:rPr lang="en-US" smtClean="0"/>
              <a:t>10/13/2014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34091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83674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746853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21977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974584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95374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908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005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138863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090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78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10/13/2014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640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10/13/2014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758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10/13/2014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707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30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356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DC5B261-8843-42D1-AAFC-05E20E2D9B97}" type="datetimeFigureOut">
              <a:rPr lang="en-US" smtClean="0"/>
              <a:t>10/13/2014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659280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i="1" dirty="0"/>
              <a:t>Freedom Summer.    </a:t>
            </a: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b="1" i="1" dirty="0"/>
              <a:t>Vignettes from the training sessions in Oxford, Ohio at the Western College for Women - June </a:t>
            </a:r>
            <a:r>
              <a:rPr lang="en-US" b="1" i="1" dirty="0" smtClean="0"/>
              <a:t>1964</a:t>
            </a:r>
          </a:p>
          <a:p>
            <a:r>
              <a:rPr lang="en-US" b="1" i="1" dirty="0" smtClean="0"/>
              <a:t>Photographs by Galen </a:t>
            </a:r>
            <a:r>
              <a:rPr lang="en-US" b="1" i="1" dirty="0" err="1" smtClean="0"/>
              <a:t>Gockel</a:t>
            </a:r>
            <a:endParaRPr lang="en-US" dirty="0"/>
          </a:p>
        </p:txBody>
      </p:sp>
    </p:spTree>
    <p:extLst>
      <p:ext uri="{BB962C8B-B14F-4D97-AF65-F5344CB8AC3E}">
        <p14:creationId xmlns:p14="http://schemas.microsoft.com/office/powerpoint/2010/main" val="247706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Morgan</a:t>
            </a:r>
            <a:br>
              <a:rPr lang="en-US" dirty="0"/>
            </a:b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a:xfrm>
            <a:off x="4689156" y="2768357"/>
            <a:ext cx="6021388" cy="2048933"/>
          </a:xfrm>
        </p:spPr>
        <p:txBody>
          <a:bodyPr/>
          <a:lstStyle/>
          <a:p>
            <a:r>
              <a:rPr lang="en-US"/>
              <a:t>Charles Morgan, a civil rights attorney in Atlanta, introduced students to the South.</a:t>
            </a:r>
            <a:endParaRPr lang="en-US" dirty="0"/>
          </a:p>
        </p:txBody>
      </p:sp>
    </p:spTree>
    <p:extLst>
      <p:ext uri="{BB962C8B-B14F-4D97-AF65-F5344CB8AC3E}">
        <p14:creationId xmlns:p14="http://schemas.microsoft.com/office/powerpoint/2010/main" val="313947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1447800"/>
            <a:ext cx="5299755" cy="1143000"/>
          </a:xfrm>
        </p:spPr>
        <p:txBody>
          <a:bodyPr/>
          <a:lstStyle/>
          <a:p>
            <a:r>
              <a:rPr lang="en-US" dirty="0" smtClean="0"/>
              <a:t>Searching</a:t>
            </a:r>
            <a:br>
              <a:rPr lang="en-US" dirty="0" smtClean="0"/>
            </a:b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92042" y="853531"/>
            <a:ext cx="5059227" cy="4264941"/>
          </a:xfrm>
        </p:spPr>
      </p:pic>
      <p:sp>
        <p:nvSpPr>
          <p:cNvPr id="4" name="Text Placeholder 3"/>
          <p:cNvSpPr>
            <a:spLocks noGrp="1"/>
          </p:cNvSpPr>
          <p:nvPr>
            <p:ph type="body" sz="half" idx="2"/>
          </p:nvPr>
        </p:nvSpPr>
        <p:spPr>
          <a:xfrm>
            <a:off x="5547360" y="2777066"/>
            <a:ext cx="5196840" cy="2048933"/>
          </a:xfrm>
        </p:spPr>
        <p:txBody>
          <a:bodyPr/>
          <a:lstStyle/>
          <a:p>
            <a:r>
              <a:rPr lang="en-US" dirty="0"/>
              <a:t>Students read daily reports of the search for </a:t>
            </a:r>
            <a:r>
              <a:rPr lang="en-US" dirty="0" err="1"/>
              <a:t>Schwerner</a:t>
            </a:r>
            <a:r>
              <a:rPr lang="en-US"/>
              <a:t>, </a:t>
            </a:r>
            <a:r>
              <a:rPr lang="en-US" smtClean="0"/>
              <a:t>Chaney </a:t>
            </a:r>
            <a:r>
              <a:rPr lang="en-US" dirty="0"/>
              <a:t>and Goodman in the local media during breaks in their schedules.</a:t>
            </a:r>
          </a:p>
          <a:p>
            <a:endParaRPr lang="en-US" dirty="0"/>
          </a:p>
        </p:txBody>
      </p:sp>
    </p:spTree>
    <p:extLst>
      <p:ext uri="{BB962C8B-B14F-4D97-AF65-F5344CB8AC3E}">
        <p14:creationId xmlns:p14="http://schemas.microsoft.com/office/powerpoint/2010/main" val="2081412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230" y="1447800"/>
            <a:ext cx="5430382" cy="1143000"/>
          </a:xfrm>
        </p:spPr>
        <p:txBody>
          <a:bodyPr/>
          <a:lstStyle/>
          <a:p>
            <a:r>
              <a:rPr lang="en-US" dirty="0" smtClean="0"/>
              <a:t>Banner Headlines</a:t>
            </a:r>
            <a:br>
              <a:rPr lang="en-US" dirty="0" smtClean="0"/>
            </a:br>
            <a:endParaRPr lang="en-US" dirty="0"/>
          </a:p>
        </p:txBody>
      </p:sp>
      <p:pic>
        <p:nvPicPr>
          <p:cNvPr id="7" name="Picture Placeholder 6"/>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22238" y="854075"/>
            <a:ext cx="4954587" cy="4710113"/>
          </a:xfrm>
          <a:prstGeom prst="snip2DiagRect">
            <a:avLst>
              <a:gd name="adj1" fmla="val 10815"/>
              <a:gd name="adj2" fmla="val 0"/>
            </a:avLst>
          </a:prstGeom>
        </p:spPr>
      </p:pic>
      <p:sp>
        <p:nvSpPr>
          <p:cNvPr id="4" name="Text Placeholder 3"/>
          <p:cNvSpPr>
            <a:spLocks noGrp="1"/>
          </p:cNvSpPr>
          <p:nvPr>
            <p:ph type="body" sz="half" idx="2"/>
          </p:nvPr>
        </p:nvSpPr>
        <p:spPr>
          <a:xfrm>
            <a:off x="5181600" y="2743200"/>
            <a:ext cx="5562600" cy="2082799"/>
          </a:xfrm>
        </p:spPr>
        <p:txBody>
          <a:bodyPr/>
          <a:lstStyle/>
          <a:p>
            <a:r>
              <a:rPr lang="en-US"/>
              <a:t>Daily reports of the  “3 missing men” were the banner headlines in the local newspapers.  The students were only a few days from their travel to Mississippi.</a:t>
            </a:r>
          </a:p>
        </p:txBody>
      </p:sp>
    </p:spTree>
    <p:extLst>
      <p:ext uri="{BB962C8B-B14F-4D97-AF65-F5344CB8AC3E}">
        <p14:creationId xmlns:p14="http://schemas.microsoft.com/office/powerpoint/2010/main" val="10330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br>
              <a:rPr lang="en-US" dirty="0" smtClean="0"/>
            </a:br>
            <a:endParaRPr lang="en-US" dirty="0"/>
          </a:p>
        </p:txBody>
      </p:sp>
      <p:pic>
        <p:nvPicPr>
          <p:cNvPr id="7" name="Picture Placeholder 6"/>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82563" y="939800"/>
            <a:ext cx="4364037" cy="4554538"/>
          </a:xfrm>
        </p:spPr>
      </p:pic>
      <p:sp>
        <p:nvSpPr>
          <p:cNvPr id="4" name="Text Placeholder 3"/>
          <p:cNvSpPr>
            <a:spLocks noGrp="1"/>
          </p:cNvSpPr>
          <p:nvPr>
            <p:ph type="body" sz="half" idx="2"/>
          </p:nvPr>
        </p:nvSpPr>
        <p:spPr/>
        <p:txBody>
          <a:bodyPr/>
          <a:lstStyle/>
          <a:p>
            <a:r>
              <a:rPr lang="en-US" dirty="0"/>
              <a:t>Studying a road map of Mississippi during a break in the training</a:t>
            </a:r>
          </a:p>
        </p:txBody>
      </p:sp>
    </p:spTree>
    <p:extLst>
      <p:ext uri="{BB962C8B-B14F-4D97-AF65-F5344CB8AC3E}">
        <p14:creationId xmlns:p14="http://schemas.microsoft.com/office/powerpoint/2010/main" val="935194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media</a:t>
            </a:r>
            <a:br>
              <a:rPr lang="en-US" dirty="0" smtClean="0"/>
            </a:b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Television covered the training sessions, and sent daily reports to national media. </a:t>
            </a:r>
          </a:p>
          <a:p>
            <a:endParaRPr lang="en-US" dirty="0"/>
          </a:p>
        </p:txBody>
      </p:sp>
    </p:spTree>
    <p:extLst>
      <p:ext uri="{BB962C8B-B14F-4D97-AF65-F5344CB8AC3E}">
        <p14:creationId xmlns:p14="http://schemas.microsoft.com/office/powerpoint/2010/main" val="448731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Placeholder 6"/>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39700" y="1447800"/>
            <a:ext cx="4406900" cy="3378200"/>
          </a:xfrm>
        </p:spPr>
      </p:pic>
      <p:sp>
        <p:nvSpPr>
          <p:cNvPr id="4" name="Text Placeholder 3"/>
          <p:cNvSpPr>
            <a:spLocks noGrp="1"/>
          </p:cNvSpPr>
          <p:nvPr>
            <p:ph type="body" sz="half" idx="2"/>
          </p:nvPr>
        </p:nvSpPr>
        <p:spPr/>
        <p:txBody>
          <a:bodyPr/>
          <a:lstStyle/>
          <a:p>
            <a:r>
              <a:rPr lang="en-US" dirty="0"/>
              <a:t>CBS News camera men were shooting footage during the week.</a:t>
            </a:r>
          </a:p>
        </p:txBody>
      </p:sp>
    </p:spTree>
    <p:extLst>
      <p:ext uri="{BB962C8B-B14F-4D97-AF65-F5344CB8AC3E}">
        <p14:creationId xmlns:p14="http://schemas.microsoft.com/office/powerpoint/2010/main" val="1454924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Afternoon role-playing helped students prepare for any violence they might encounter</a:t>
            </a:r>
          </a:p>
        </p:txBody>
      </p:sp>
    </p:spTree>
    <p:extLst>
      <p:ext uri="{BB962C8B-B14F-4D97-AF65-F5344CB8AC3E}">
        <p14:creationId xmlns:p14="http://schemas.microsoft.com/office/powerpoint/2010/main" val="1028974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8465" y="1622322"/>
            <a:ext cx="10343535" cy="968477"/>
          </a:xfrm>
        </p:spPr>
        <p:txBody>
          <a:bodyPr/>
          <a:lstStyle/>
          <a:p>
            <a:r>
              <a:rPr lang="en-US" dirty="0" smtClean="0"/>
              <a:t>Thank you	</a:t>
            </a:r>
            <a:endParaRPr lang="en-US" dirty="0"/>
          </a:p>
        </p:txBody>
      </p:sp>
      <p:sp>
        <p:nvSpPr>
          <p:cNvPr id="4" name="Text Placeholder 3"/>
          <p:cNvSpPr>
            <a:spLocks noGrp="1"/>
          </p:cNvSpPr>
          <p:nvPr>
            <p:ph type="body" sz="half" idx="4294967295"/>
          </p:nvPr>
        </p:nvSpPr>
        <p:spPr>
          <a:xfrm>
            <a:off x="1848465" y="2517058"/>
            <a:ext cx="10343535" cy="2308942"/>
          </a:xfrm>
        </p:spPr>
        <p:txBody>
          <a:bodyPr>
            <a:normAutofit/>
          </a:bodyPr>
          <a:lstStyle/>
          <a:p>
            <a:r>
              <a:rPr lang="en-US" dirty="0" smtClean="0"/>
              <a:t>These photographs are </a:t>
            </a:r>
            <a:r>
              <a:rPr lang="en-US" dirty="0"/>
              <a:t>from the personal collection of former Oak Park Village Trustee Galen </a:t>
            </a:r>
            <a:r>
              <a:rPr lang="en-US" dirty="0" err="1"/>
              <a:t>Gockel</a:t>
            </a:r>
            <a:r>
              <a:rPr lang="en-US" dirty="0"/>
              <a:t> which represent the faces of civil rights icons as well as those of student volunteers. Mr. </a:t>
            </a:r>
            <a:r>
              <a:rPr lang="en-US" dirty="0" err="1"/>
              <a:t>Gockel</a:t>
            </a:r>
            <a:r>
              <a:rPr lang="en-US" dirty="0"/>
              <a:t> photographed these images in June 1964 at the Freedom Summer training program held for volunteers at Western College for Women in Oxford, Ohio.</a:t>
            </a:r>
          </a:p>
        </p:txBody>
      </p:sp>
    </p:spTree>
    <p:extLst>
      <p:ext uri="{BB962C8B-B14F-4D97-AF65-F5344CB8AC3E}">
        <p14:creationId xmlns:p14="http://schemas.microsoft.com/office/powerpoint/2010/main" val="342977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a:t>
            </a:r>
            <a:r>
              <a:rPr lang="en-US" dirty="0" err="1" smtClean="0"/>
              <a:t>Konzen</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--Student Jean </a:t>
            </a:r>
            <a:r>
              <a:rPr lang="en-US" dirty="0" err="1"/>
              <a:t>Konzen</a:t>
            </a:r>
            <a:r>
              <a:rPr lang="en-US" dirty="0"/>
              <a:t> attended St. Mary’s College in Indiana.  She reported that her father opposed her participation in the summer project, but that the nuns at St. </a:t>
            </a:r>
            <a:r>
              <a:rPr lang="en-US" dirty="0" smtClean="0"/>
              <a:t>Mary’s encouraged </a:t>
            </a:r>
            <a:r>
              <a:rPr lang="en-US" dirty="0"/>
              <a:t>her to apply.</a:t>
            </a:r>
          </a:p>
          <a:p>
            <a:endParaRPr lang="en-US" dirty="0"/>
          </a:p>
        </p:txBody>
      </p:sp>
    </p:spTree>
    <p:extLst>
      <p:ext uri="{BB962C8B-B14F-4D97-AF65-F5344CB8AC3E}">
        <p14:creationId xmlns:p14="http://schemas.microsoft.com/office/powerpoint/2010/main" val="80787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a:t>
            </a:r>
            <a:r>
              <a:rPr lang="en-US" dirty="0" err="1" smtClean="0"/>
              <a:t>Hilgendorf</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--Student Bill </a:t>
            </a:r>
            <a:r>
              <a:rPr lang="en-US" dirty="0" err="1"/>
              <a:t>Hilgendorf</a:t>
            </a:r>
            <a:r>
              <a:rPr lang="en-US" dirty="0"/>
              <a:t> attended Yale University; his hometown was Milwaukee.  He reported that SNCC was recruiting participants on campus during the spring semester.</a:t>
            </a:r>
          </a:p>
          <a:p>
            <a:endParaRPr lang="en-US" dirty="0"/>
          </a:p>
        </p:txBody>
      </p:sp>
    </p:spTree>
    <p:extLst>
      <p:ext uri="{BB962C8B-B14F-4D97-AF65-F5344CB8AC3E}">
        <p14:creationId xmlns:p14="http://schemas.microsoft.com/office/powerpoint/2010/main" val="60456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Fannie Lou Hamer</a:t>
            </a:r>
            <a:br>
              <a:rPr lang="en-US" dirty="0" smtClean="0"/>
            </a:b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Fannie Lou Hamer from Ruleville, Mississippi attended the training sessions.  Later that summer she testified eloquently before the Credentials Committee at the Democratic National Convention.  “I’m sick and tired of being sick and tired.”</a:t>
            </a:r>
          </a:p>
          <a:p>
            <a:endParaRPr lang="en-US" dirty="0"/>
          </a:p>
        </p:txBody>
      </p:sp>
    </p:spTree>
    <p:extLst>
      <p:ext uri="{BB962C8B-B14F-4D97-AF65-F5344CB8AC3E}">
        <p14:creationId xmlns:p14="http://schemas.microsoft.com/office/powerpoint/2010/main" val="245046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Students gathered around Fannie Lou Hamer in the student lounge each evening.</a:t>
            </a:r>
          </a:p>
        </p:txBody>
      </p:sp>
    </p:spTree>
    <p:extLst>
      <p:ext uri="{BB962C8B-B14F-4D97-AF65-F5344CB8AC3E}">
        <p14:creationId xmlns:p14="http://schemas.microsoft.com/office/powerpoint/2010/main" val="249967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a:t>
            </a:r>
            <a:br>
              <a:rPr lang="en-US" dirty="0" smtClean="0"/>
            </a:b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During the first morning of the training sessions, a young woman reported to the gathered students that 3 civil rights workers were missing.  She wrote their names on this blackboard.  She was Rita </a:t>
            </a:r>
            <a:r>
              <a:rPr lang="en-US" dirty="0" err="1"/>
              <a:t>Schwerner</a:t>
            </a:r>
            <a:r>
              <a:rPr lang="en-US" dirty="0"/>
              <a:t>, the wife of missing Mickey </a:t>
            </a:r>
            <a:r>
              <a:rPr lang="en-US" dirty="0" err="1"/>
              <a:t>Schwerner</a:t>
            </a:r>
            <a:r>
              <a:rPr lang="en-US" dirty="0"/>
              <a:t>.</a:t>
            </a:r>
          </a:p>
        </p:txBody>
      </p:sp>
    </p:spTree>
    <p:extLst>
      <p:ext uri="{BB962C8B-B14F-4D97-AF65-F5344CB8AC3E}">
        <p14:creationId xmlns:p14="http://schemas.microsoft.com/office/powerpoint/2010/main" val="72725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a:t>
            </a:r>
            <a:r>
              <a:rPr lang="en-US" dirty="0" err="1" smtClean="0"/>
              <a:t>Halberstam</a:t>
            </a:r>
            <a:r>
              <a:rPr lang="en-US" dirty="0" smtClean="0"/>
              <a:t> Interviews Rita </a:t>
            </a:r>
            <a:r>
              <a:rPr lang="en-US" dirty="0" err="1" smtClean="0"/>
              <a:t>Schwerner</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During a break in the first day’s sessions, NY Times reporter David </a:t>
            </a:r>
            <a:r>
              <a:rPr lang="en-US" dirty="0" err="1"/>
              <a:t>Halberstam</a:t>
            </a:r>
            <a:r>
              <a:rPr lang="en-US" dirty="0"/>
              <a:t> interviewed Rita </a:t>
            </a:r>
            <a:r>
              <a:rPr lang="en-US" dirty="0" err="1"/>
              <a:t>Schwerner</a:t>
            </a:r>
            <a:r>
              <a:rPr lang="en-US" dirty="0"/>
              <a:t> after her report that the three workers were missing.</a:t>
            </a:r>
          </a:p>
        </p:txBody>
      </p:sp>
    </p:spTree>
    <p:extLst>
      <p:ext uri="{BB962C8B-B14F-4D97-AF65-F5344CB8AC3E}">
        <p14:creationId xmlns:p14="http://schemas.microsoft.com/office/powerpoint/2010/main" val="2393857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Moses</a:t>
            </a:r>
            <a:br>
              <a:rPr lang="en-US" dirty="0" smtClean="0"/>
            </a:b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Civil Rights leader Bob Moses introduced the students to the realities of life in Mississippi, and the hostile reception they would receive.</a:t>
            </a:r>
          </a:p>
        </p:txBody>
      </p:sp>
    </p:spTree>
    <p:extLst>
      <p:ext uri="{BB962C8B-B14F-4D97-AF65-F5344CB8AC3E}">
        <p14:creationId xmlns:p14="http://schemas.microsoft.com/office/powerpoint/2010/main" val="103635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Bayard Rustin</a:t>
            </a:r>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Bayard Rustin also prepared the students for their experiences in Mississippi.  “You will feel fear, but you must conquer it”.  Rustin had been the lead organizer of the March on Washington the previous year.</a:t>
            </a:r>
          </a:p>
          <a:p>
            <a:endParaRPr lang="en-US" dirty="0"/>
          </a:p>
        </p:txBody>
      </p:sp>
    </p:spTree>
    <p:extLst>
      <p:ext uri="{BB962C8B-B14F-4D97-AF65-F5344CB8AC3E}">
        <p14:creationId xmlns:p14="http://schemas.microsoft.com/office/powerpoint/2010/main" val="178893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TotalTime>
  <Words>483</Words>
  <Application>Microsoft Office PowerPoint</Application>
  <PresentationFormat>Widescreen</PresentationFormat>
  <Paragraphs>33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Century Gothic</vt:lpstr>
      <vt:lpstr>Wingdings 3</vt:lpstr>
      <vt:lpstr>Slice</vt:lpstr>
      <vt:lpstr>Freedom Summer.     </vt:lpstr>
      <vt:lpstr>Jean Konzen</vt:lpstr>
      <vt:lpstr>Bill Hilgendorf</vt:lpstr>
      <vt:lpstr>Fannie Lou Hamer </vt:lpstr>
      <vt:lpstr>PowerPoint Presentation</vt:lpstr>
      <vt:lpstr>Missing </vt:lpstr>
      <vt:lpstr>David Halberstam Interviews Rita Schwerner</vt:lpstr>
      <vt:lpstr>Bob Moses </vt:lpstr>
      <vt:lpstr>Bayard Rustin</vt:lpstr>
      <vt:lpstr>Charles Morgan </vt:lpstr>
      <vt:lpstr>Searching </vt:lpstr>
      <vt:lpstr>Banner Headlines </vt:lpstr>
      <vt:lpstr>Preparation </vt:lpstr>
      <vt:lpstr>In the media </vt:lpstr>
      <vt:lpstr>PowerPoint Presentation</vt:lpstr>
      <vt:lpstr>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Summer.</dc:title>
  <dc:creator>Leonard</dc:creator>
  <cp:lastModifiedBy>Leonard</cp:lastModifiedBy>
  <cp:revision>8</cp:revision>
  <dcterms:created xsi:type="dcterms:W3CDTF">2014-10-13T17:11:46Z</dcterms:created>
  <dcterms:modified xsi:type="dcterms:W3CDTF">2014-10-13T19:52:05Z</dcterms:modified>
</cp:coreProperties>
</file>